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9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 varScale="1">
        <p:scale>
          <a:sx n="74" d="100"/>
          <a:sy n="74" d="100"/>
        </p:scale>
        <p:origin x="8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5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0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2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5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1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1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4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7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7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FC88-250E-49A1-9725-E91485B9D3D6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DDBB-4D4D-4BE6-85C4-48B7B3370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8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1" y="0"/>
            <a:ext cx="9149511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18" y="111456"/>
            <a:ext cx="2775642" cy="277772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58469" y="2565516"/>
            <a:ext cx="5334775" cy="86348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Знакомьтесь-Медиация!</a:t>
            </a:r>
            <a:endParaRPr lang="ru-RU" sz="1800" dirty="0">
              <a:ln w="500">
                <a:solidFill>
                  <a:srgbClr val="575F6D">
                    <a:shade val="20000"/>
                    <a:satMod val="120000"/>
                  </a:srgbClr>
                </a:solidFill>
              </a:ln>
              <a:solidFill>
                <a:srgbClr val="7598D9">
                  <a:lumMod val="75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25857" y="4725144"/>
            <a:ext cx="3960441" cy="1008111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all" spc="0" normalizeH="0" baseline="0" noProof="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Выполнила: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all" spc="0" normalizeH="0" baseline="0" noProof="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педагог-психолог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all" spc="0" normalizeH="0" baseline="0" noProof="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МАОУ «СОШ «Аврора» г. Саратова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Ломакина Т.Ю.</a:t>
            </a:r>
            <a:endParaRPr kumimoji="0" lang="ru-RU" sz="1400" i="0" u="none" strike="noStrike" kern="1200" cap="all" spc="0" normalizeH="0" baseline="0" noProof="0" dirty="0">
              <a:ln w="500">
                <a:solidFill>
                  <a:srgbClr val="575F6D">
                    <a:shade val="20000"/>
                    <a:satMod val="120000"/>
                  </a:srgbClr>
                </a:solidFill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4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2052" y="3119588"/>
            <a:ext cx="8291264" cy="360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5CD2D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70000"/>
              <a:buFont typeface="Wingdings" panose="05000000000000000000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основными особенностями работы с несовершеннолетними в рамках медиации.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эффективными техниками восстановительно-медиативного подхода в рамках процедуры медиации с несовершеннолетними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эффективными техниками восстановительно-медиативного подхода в рамках процедуры медиации с семьями несовершеннолетних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Осветить особенности в работе, статистические дынные по проблемам нарушений поведения у несовершеннолетних, входящих в группу риска</a:t>
            </a:r>
          </a:p>
          <a:p>
            <a:pPr eaLnBrk="1" hangingPunct="1"/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1988840"/>
            <a:ext cx="7776864" cy="86348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Цель: в рамках медиации внедрить и распространить эффективные технологии и методы профилактики правонарушений несовершеннолетних, социализации и реабилитации детей, находящиеся в конфликтной ситуации с законом</a:t>
            </a:r>
            <a:endParaRPr lang="ru-RU" sz="1800" dirty="0">
              <a:ln w="500">
                <a:solidFill>
                  <a:srgbClr val="575F6D">
                    <a:shade val="20000"/>
                    <a:satMod val="120000"/>
                  </a:srgbClr>
                </a:solidFill>
              </a:ln>
              <a:solidFill>
                <a:srgbClr val="7598D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556792"/>
            <a:ext cx="7560840" cy="107157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эффективные техники восстановительно-медиативного подхода в рамках процедуры медиации с несовершеннолетними </a:t>
            </a:r>
            <a:r>
              <a:rPr kumimoji="0" lang="ru-RU" sz="1800" b="1" i="0" u="none" strike="noStrike" kern="1200" cap="all" spc="0" normalizeH="0" baseline="0" noProof="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endParaRPr kumimoji="0" lang="ru-RU" sz="1800" b="1" i="0" u="none" strike="noStrike" kern="1200" cap="all" spc="0" normalizeH="0" baseline="0" noProof="0" dirty="0">
              <a:ln w="500">
                <a:solidFill>
                  <a:srgbClr val="575F6D">
                    <a:shade val="20000"/>
                    <a:satMod val="120000"/>
                  </a:srgbClr>
                </a:solidFill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51520" y="2708920"/>
            <a:ext cx="4680520" cy="367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5CD2D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70000"/>
              <a:buFont typeface="Wingdings" panose="05000000000000000000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в рамках </a:t>
            </a:r>
            <a:r>
              <a:rPr lang="ru-RU" alt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гештальт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-подхода: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границе контакта с применением методов работы с таким сопротивлением как: интроекция (отвержение) проекция, ретрофлексия,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дифлексия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слияние,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конфлюенция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десенсибилизация (чувствительность); эготизм (спонтанность)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феноменологией несовершеннолетних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метафорой,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сказкатерапия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997880"/>
            <a:ext cx="4285515" cy="25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9" y="0"/>
            <a:ext cx="9158559" cy="685800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1988840"/>
            <a:ext cx="7560840" cy="84643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Эффективные методы в восстановительно-медиативном подходе в рамках проведения процедуры медиации с несовершеннолетними</a:t>
            </a:r>
            <a:endParaRPr kumimoji="0" lang="ru-RU" sz="1800" b="1" i="0" u="none" strike="noStrike" kern="1200" cap="all" spc="0" normalizeH="0" baseline="0" noProof="0" dirty="0">
              <a:ln w="500">
                <a:solidFill>
                  <a:srgbClr val="575F6D">
                    <a:shade val="20000"/>
                    <a:satMod val="120000"/>
                  </a:srgbClr>
                </a:solidFill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44172" y="3109914"/>
            <a:ext cx="2971800" cy="312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5CD2D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70000"/>
              <a:buFont typeface="Wingdings" panose="05000000000000000000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гештальт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-подхода с проведением эксперимента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семейная терапия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Экзистенциальный подход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блокирующими убеждениями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07" y="2875277"/>
            <a:ext cx="3744416" cy="28083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72" y="4527552"/>
            <a:ext cx="2987339" cy="22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151387"/>
            <a:ext cx="2304257" cy="2197494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1000101"/>
            <a:ext cx="3395027" cy="50006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Аквариум</a:t>
            </a:r>
            <a:endParaRPr lang="ru-RU" sz="1800" dirty="0">
              <a:ln w="500">
                <a:solidFill>
                  <a:srgbClr val="575F6D">
                    <a:shade val="20000"/>
                    <a:satMod val="120000"/>
                  </a:srgbClr>
                </a:solidFill>
              </a:ln>
              <a:solidFill>
                <a:srgbClr val="7598D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269894" y="2109100"/>
            <a:ext cx="4014074" cy="319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5CD2D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70000"/>
              <a:buFont typeface="Wingdings" panose="05000000000000000000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Особенности процедуры: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нельзя давать обратную связь, молчаливое присутствие в процессе проведения процедуры медиации. При желании участников процедуры в конце возможна обратная связь лишь теми детьми, кого выберет участник процедуры самостоятельно по желанию.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976180"/>
            <a:ext cx="3639600" cy="2731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737" y="1720175"/>
            <a:ext cx="3011478" cy="22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0" y="-171400"/>
            <a:ext cx="9149590" cy="7128792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52500" y="1692276"/>
            <a:ext cx="7239000" cy="78581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Эффективные техники восстановительно-медиативного подхода в рамках процедуры медиации с семьями несовершеннолетних</a:t>
            </a:r>
            <a:endParaRPr kumimoji="0" lang="ru-RU" sz="1800" b="1" i="0" u="none" strike="noStrike" kern="1200" cap="all" spc="0" normalizeH="0" baseline="0" noProof="0" dirty="0">
              <a:ln w="500">
                <a:solidFill>
                  <a:srgbClr val="575F6D">
                    <a:shade val="20000"/>
                    <a:satMod val="120000"/>
                  </a:srgbClr>
                </a:solidFill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61748" y="2752732"/>
            <a:ext cx="3786187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5CD2D"/>
              </a:buClr>
              <a:buSzPct val="80000"/>
              <a:buFont typeface="Wingdings 2" panose="05020102010507070707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70000"/>
              <a:buFont typeface="Wingdings" panose="05000000000000000000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системной семейной терапии с использованием: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Циркулярный вопросов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переформулирование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волшебных вопросов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Эхо-высказывания</a:t>
            </a:r>
          </a:p>
          <a:p>
            <a:pPr eaLnBrk="1" hangingPunct="1"/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фраз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684" y="2564904"/>
            <a:ext cx="3481118" cy="2688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722" y="4494395"/>
            <a:ext cx="3286029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22" y="-49697"/>
            <a:ext cx="9144000" cy="6857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14" y="116632"/>
            <a:ext cx="2473122" cy="24749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Овал 11"/>
          <p:cNvSpPr/>
          <p:nvPr/>
        </p:nvSpPr>
        <p:spPr>
          <a:xfrm>
            <a:off x="698489" y="2291647"/>
            <a:ext cx="2383236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 поругались, подрались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86371" y="3696312"/>
            <a:ext cx="2592288" cy="93610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Вас обокрали, обидели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913848" y="2341179"/>
            <a:ext cx="2592288" cy="8640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вас проблемы с учителями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913848" y="3652804"/>
            <a:ext cx="2772951" cy="10003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Вас оскорбляют, вы чувствуете себя лишним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115581" y="4241597"/>
            <a:ext cx="2912838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вас проблемы с родителями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04048" y="5276871"/>
            <a:ext cx="3898775" cy="12882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вас прогулы в школе без уважительной причины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73761" y="5320379"/>
            <a:ext cx="3715270" cy="11756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 являетесь подписчиком чатов онлайн с агрессивной направленностью</a:t>
            </a:r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754369" y="3218856"/>
            <a:ext cx="3882015" cy="50006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Вы можете обратиться в Службу медиации если:</a:t>
            </a:r>
            <a:endParaRPr lang="ru-RU" sz="1800" dirty="0">
              <a:ln w="500">
                <a:solidFill>
                  <a:srgbClr val="575F6D">
                    <a:shade val="20000"/>
                    <a:satMod val="120000"/>
                  </a:srgbClr>
                </a:solidFill>
              </a:ln>
              <a:solidFill>
                <a:srgbClr val="7598D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66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772816"/>
            <a:ext cx="7239000" cy="92869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Эффективные техники восстановительно-медиативного подхода в рамках процедуры медиации с несовершеннолетними</a:t>
            </a:r>
            <a:endParaRPr kumimoji="0" lang="ru-RU" sz="1800" b="1" i="0" u="none" strike="noStrike" kern="1200" cap="all" spc="0" normalizeH="0" baseline="0" noProof="0" dirty="0">
              <a:ln w="500">
                <a:solidFill>
                  <a:srgbClr val="575F6D">
                    <a:shade val="20000"/>
                    <a:satMod val="120000"/>
                  </a:srgbClr>
                </a:solidFill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11560" y="2852936"/>
            <a:ext cx="43204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5CD2D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5CD2D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5CD2D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alt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конфликтологии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техника «Один режет, другой выбирает», позволяет одной стороне разделить (пирог, полномочия, функции и т.д.), а другой стороне нужно выбирать из двух частей одну.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52936"/>
            <a:ext cx="3462901" cy="25971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381430"/>
            <a:ext cx="3168352" cy="23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355976" cy="7101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88024" cy="695739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64088" y="1692276"/>
            <a:ext cx="2827412" cy="78581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 w="500">
                <a:solidFill>
                  <a:srgbClr val="575F6D">
                    <a:shade val="20000"/>
                    <a:satMod val="120000"/>
                  </a:srgbClr>
                </a:solidFill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76056" y="4581128"/>
            <a:ext cx="3816424" cy="1733613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dirty="0" smtClean="0">
                <a:ln w="500">
                  <a:solidFill>
                    <a:srgbClr val="575F6D">
                      <a:shade val="20000"/>
                      <a:satMod val="120000"/>
                    </a:srgbClr>
                  </a:solidFill>
                </a:ln>
                <a:solidFill>
                  <a:srgbClr val="7598D9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Главная цель процедуры медиации-превратить школу в безопасное, комфортное пространство для всех участников образовательного процесса (учеников, учителей, родителей и т.д.)</a:t>
            </a:r>
            <a:endParaRPr kumimoji="0" lang="ru-RU" sz="1600" b="0" i="0" u="none" strike="noStrike" kern="1200" cap="all" spc="0" normalizeH="0" baseline="0" noProof="0" dirty="0">
              <a:ln w="500">
                <a:solidFill>
                  <a:srgbClr val="575F6D">
                    <a:shade val="20000"/>
                    <a:satMod val="120000"/>
                  </a:srgbClr>
                </a:solidFill>
              </a:ln>
              <a:solidFill>
                <a:srgbClr val="7598D9">
                  <a:lumMod val="75000"/>
                </a:srgbClr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553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369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 Unicode MS</vt:lpstr>
      <vt:lpstr>Arial</vt:lpstr>
      <vt:lpstr>Calibri</vt:lpstr>
      <vt:lpstr>Times New Roman</vt:lpstr>
      <vt:lpstr>Trebuchet MS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ЕГЭ 2016</dc:title>
  <dc:creator>pc</dc:creator>
  <cp:lastModifiedBy>Татьяна</cp:lastModifiedBy>
  <cp:revision>48</cp:revision>
  <dcterms:created xsi:type="dcterms:W3CDTF">2016-08-10T14:31:52Z</dcterms:created>
  <dcterms:modified xsi:type="dcterms:W3CDTF">2023-03-17T20:43:45Z</dcterms:modified>
</cp:coreProperties>
</file>